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Garet" panose="020B0604020202020204" charset="0"/>
      <p:regular r:id="rId8"/>
    </p:embeddedFont>
    <p:embeddedFont>
      <p:font typeface="Mont Bold" panose="020B0604020202020204" charset="0"/>
      <p:regular r:id="rId9"/>
    </p:embeddedFont>
    <p:embeddedFont>
      <p:font typeface="Mont Heavy" panose="020B0604020202020204" charset="0"/>
      <p:regular r:id="rId10"/>
    </p:embeddedFont>
    <p:embeddedFont>
      <p:font typeface="Mont Italics"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likachchige Sathruwan" userId="d8015497-281f-4781-87c3-e3970ca03788" providerId="ADAL" clId="{14E43E68-35CB-459C-9D2B-97F0310484C8}"/>
    <pc:docChg chg="modSld">
      <pc:chgData name="Mallikachchige Sathruwan" userId="d8015497-281f-4781-87c3-e3970ca03788" providerId="ADAL" clId="{14E43E68-35CB-459C-9D2B-97F0310484C8}" dt="2024-10-07T05:08:26.448" v="3" actId="1076"/>
      <pc:docMkLst>
        <pc:docMk/>
      </pc:docMkLst>
      <pc:sldChg chg="modSp mod">
        <pc:chgData name="Mallikachchige Sathruwan" userId="d8015497-281f-4781-87c3-e3970ca03788" providerId="ADAL" clId="{14E43E68-35CB-459C-9D2B-97F0310484C8}" dt="2024-10-07T05:08:26.448" v="3" actId="1076"/>
        <pc:sldMkLst>
          <pc:docMk/>
          <pc:sldMk cId="0" sldId="259"/>
        </pc:sldMkLst>
        <pc:spChg chg="mod">
          <ac:chgData name="Mallikachchige Sathruwan" userId="d8015497-281f-4781-87c3-e3970ca03788" providerId="ADAL" clId="{14E43E68-35CB-459C-9D2B-97F0310484C8}" dt="2024-10-07T05:08:26.448" v="3" actId="1076"/>
          <ac:spMkLst>
            <pc:docMk/>
            <pc:sldMk cId="0" sldId="259"/>
            <ac:spMk id="2" creationId="{00000000-0000-0000-0000-000000000000}"/>
          </ac:spMkLst>
        </pc:spChg>
        <pc:spChg chg="mod">
          <ac:chgData name="Mallikachchige Sathruwan" userId="d8015497-281f-4781-87c3-e3970ca03788" providerId="ADAL" clId="{14E43E68-35CB-459C-9D2B-97F0310484C8}" dt="2024-10-07T05:08:23.271" v="2" actId="20577"/>
          <ac:spMkLst>
            <pc:docMk/>
            <pc:sldMk cId="0" sldId="259"/>
            <ac:spMk id="9"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405245" y="9220200"/>
            <a:ext cx="3826169"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GOVINDU SATHRUWAN      </a:t>
            </a:r>
          </a:p>
        </p:txBody>
      </p:sp>
      <p:sp>
        <p:nvSpPr>
          <p:cNvPr id="5" name="TextBox 5"/>
          <p:cNvSpPr txBox="1"/>
          <p:nvPr/>
        </p:nvSpPr>
        <p:spPr>
          <a:xfrm>
            <a:off x="3877720" y="5349478"/>
            <a:ext cx="10532560" cy="552450"/>
          </a:xfrm>
          <a:prstGeom prst="rect">
            <a:avLst/>
          </a:prstGeom>
        </p:spPr>
        <p:txBody>
          <a:bodyPr lIns="0" tIns="0" rIns="0" bIns="0" rtlCol="0" anchor="t">
            <a:spAutoFit/>
          </a:bodyPr>
          <a:lstStyle/>
          <a:p>
            <a:pPr algn="ctr">
              <a:lnSpc>
                <a:spcPts val="4320"/>
              </a:lnSpc>
            </a:pPr>
            <a:r>
              <a:rPr lang="en-US" sz="3600" spc="1152">
                <a:solidFill>
                  <a:srgbClr val="FFBD59"/>
                </a:solidFill>
                <a:latin typeface="Garet"/>
                <a:ea typeface="Garet"/>
                <a:cs typeface="Garet"/>
                <a:sym typeface="Garet"/>
              </a:rPr>
              <a:t>GROUP ONE</a:t>
            </a:r>
          </a:p>
        </p:txBody>
      </p:sp>
      <p:sp>
        <p:nvSpPr>
          <p:cNvPr id="6" name="TextBox 6"/>
          <p:cNvSpPr txBox="1"/>
          <p:nvPr/>
        </p:nvSpPr>
        <p:spPr>
          <a:xfrm>
            <a:off x="2510202" y="1095375"/>
            <a:ext cx="13267596" cy="4048125"/>
          </a:xfrm>
          <a:prstGeom prst="rect">
            <a:avLst/>
          </a:prstGeom>
        </p:spPr>
        <p:txBody>
          <a:bodyPr lIns="0" tIns="0" rIns="0" bIns="0" rtlCol="0" anchor="t">
            <a:spAutoFit/>
          </a:bodyPr>
          <a:lstStyle/>
          <a:p>
            <a:pPr algn="ctr">
              <a:lnSpc>
                <a:spcPts val="14280"/>
              </a:lnSpc>
            </a:pPr>
            <a:r>
              <a:rPr lang="en-US" sz="11900" b="1">
                <a:solidFill>
                  <a:srgbClr val="FFFFFF"/>
                </a:solidFill>
                <a:latin typeface="Mont Bold"/>
                <a:ea typeface="Mont Bold"/>
                <a:cs typeface="Mont Bold"/>
                <a:sym typeface="Mont Bold"/>
              </a:rPr>
              <a:t>CUSTOMER CHURN IN TELCO</a:t>
            </a:r>
          </a:p>
        </p:txBody>
      </p:sp>
      <p:sp>
        <p:nvSpPr>
          <p:cNvPr id="7" name="TextBox 7"/>
          <p:cNvSpPr txBox="1"/>
          <p:nvPr/>
        </p:nvSpPr>
        <p:spPr>
          <a:xfrm>
            <a:off x="4690921" y="9220200"/>
            <a:ext cx="2703951"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SHAHIK SHIYAM</a:t>
            </a:r>
          </a:p>
        </p:txBody>
      </p:sp>
      <p:sp>
        <p:nvSpPr>
          <p:cNvPr id="8" name="TextBox 8"/>
          <p:cNvSpPr txBox="1"/>
          <p:nvPr/>
        </p:nvSpPr>
        <p:spPr>
          <a:xfrm>
            <a:off x="7644254" y="9220200"/>
            <a:ext cx="3826169"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ABDULLAH SHERIFFDEEN</a:t>
            </a:r>
          </a:p>
        </p:txBody>
      </p:sp>
      <p:sp>
        <p:nvSpPr>
          <p:cNvPr id="9" name="TextBox 9"/>
          <p:cNvSpPr txBox="1"/>
          <p:nvPr/>
        </p:nvSpPr>
        <p:spPr>
          <a:xfrm>
            <a:off x="11718073" y="9220200"/>
            <a:ext cx="2525953"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IFFATH SALEEM</a:t>
            </a:r>
          </a:p>
        </p:txBody>
      </p:sp>
      <p:sp>
        <p:nvSpPr>
          <p:cNvPr id="10" name="TextBox 10"/>
          <p:cNvSpPr txBox="1"/>
          <p:nvPr/>
        </p:nvSpPr>
        <p:spPr>
          <a:xfrm>
            <a:off x="14491676" y="9220200"/>
            <a:ext cx="3826169" cy="396240"/>
          </a:xfrm>
          <a:prstGeom prst="rect">
            <a:avLst/>
          </a:prstGeom>
        </p:spPr>
        <p:txBody>
          <a:bodyPr lIns="0" tIns="0" rIns="0" bIns="0" rtlCol="0" anchor="t">
            <a:spAutoFit/>
          </a:bodyPr>
          <a:lstStyle/>
          <a:p>
            <a:pPr algn="l">
              <a:lnSpc>
                <a:spcPts val="3360"/>
              </a:lnSpc>
            </a:pPr>
            <a:r>
              <a:rPr lang="en-US" sz="2400">
                <a:solidFill>
                  <a:srgbClr val="FFFFFF"/>
                </a:solidFill>
                <a:latin typeface="Garet"/>
                <a:ea typeface="Garet"/>
                <a:cs typeface="Garet"/>
                <a:sym typeface="Garet"/>
              </a:rPr>
              <a:t>AAISHA AAMINA ANSAR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6152177" y="2787312"/>
            <a:ext cx="13867858" cy="13867858"/>
          </a:xfrm>
          <a:custGeom>
            <a:avLst/>
            <a:gdLst/>
            <a:ahLst/>
            <a:cxnLst/>
            <a:rect l="l" t="t" r="r" b="b"/>
            <a:pathLst>
              <a:path w="13867858" h="13867858">
                <a:moveTo>
                  <a:pt x="0" y="0"/>
                </a:moveTo>
                <a:lnTo>
                  <a:pt x="13867858" y="0"/>
                </a:lnTo>
                <a:lnTo>
                  <a:pt x="13867858" y="13867857"/>
                </a:lnTo>
                <a:lnTo>
                  <a:pt x="0" y="13867857"/>
                </a:lnTo>
                <a:lnTo>
                  <a:pt x="0" y="0"/>
                </a:lnTo>
                <a:close/>
              </a:path>
            </a:pathLst>
          </a:custGeom>
          <a:blipFill>
            <a:blip r:embed="rId3">
              <a:alphaModFix amt="80000"/>
            </a:blip>
            <a:stretch>
              <a:fillRect/>
            </a:stretch>
          </a:blipFill>
        </p:spPr>
        <p:txBody>
          <a:bodyPr/>
          <a:lstStyle/>
          <a:p>
            <a:endParaRPr lang="en-US"/>
          </a:p>
        </p:txBody>
      </p:sp>
      <p:grpSp>
        <p:nvGrpSpPr>
          <p:cNvPr id="4" name="Group 4"/>
          <p:cNvGrpSpPr/>
          <p:nvPr/>
        </p:nvGrpSpPr>
        <p:grpSpPr>
          <a:xfrm>
            <a:off x="1028700" y="2040731"/>
            <a:ext cx="5066791" cy="6205538"/>
            <a:chOff x="0" y="0"/>
            <a:chExt cx="829947" cy="1016475"/>
          </a:xfrm>
        </p:grpSpPr>
        <p:sp>
          <p:nvSpPr>
            <p:cNvPr id="5" name="Freeform 5"/>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txBody>
            <a:bodyPr/>
            <a:lstStyle/>
            <a:p>
              <a:endParaRPr lang="en-US"/>
            </a:p>
          </p:txBody>
        </p:sp>
      </p:grpSp>
      <p:sp>
        <p:nvSpPr>
          <p:cNvPr id="6" name="Freeform 6"/>
          <p:cNvSpPr/>
          <p:nvPr/>
        </p:nvSpPr>
        <p:spPr>
          <a:xfrm>
            <a:off x="2929794" y="3238886"/>
            <a:ext cx="1264602" cy="1264602"/>
          </a:xfrm>
          <a:custGeom>
            <a:avLst/>
            <a:gdLst/>
            <a:ahLst/>
            <a:cxnLst/>
            <a:rect l="l" t="t" r="r" b="b"/>
            <a:pathLst>
              <a:path w="1264602" h="1264602">
                <a:moveTo>
                  <a:pt x="0" y="0"/>
                </a:moveTo>
                <a:lnTo>
                  <a:pt x="1264603" y="0"/>
                </a:lnTo>
                <a:lnTo>
                  <a:pt x="1264603"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6610604" y="2040731"/>
            <a:ext cx="5066791" cy="6205538"/>
            <a:chOff x="0" y="0"/>
            <a:chExt cx="829947" cy="1016475"/>
          </a:xfrm>
        </p:grpSpPr>
        <p:sp>
          <p:nvSpPr>
            <p:cNvPr id="8" name="Freeform 8"/>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txBody>
            <a:bodyPr/>
            <a:lstStyle/>
            <a:p>
              <a:endParaRPr lang="en-US"/>
            </a:p>
          </p:txBody>
        </p:sp>
      </p:grpSp>
      <p:sp>
        <p:nvSpPr>
          <p:cNvPr id="9" name="Freeform 9"/>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grpSp>
        <p:nvGrpSpPr>
          <p:cNvPr id="10" name="Group 10"/>
          <p:cNvGrpSpPr/>
          <p:nvPr/>
        </p:nvGrpSpPr>
        <p:grpSpPr>
          <a:xfrm>
            <a:off x="12192509" y="2040731"/>
            <a:ext cx="5066791" cy="6205538"/>
            <a:chOff x="0" y="0"/>
            <a:chExt cx="829947" cy="1016475"/>
          </a:xfrm>
        </p:grpSpPr>
        <p:sp>
          <p:nvSpPr>
            <p:cNvPr id="11" name="Freeform 11"/>
            <p:cNvSpPr/>
            <p:nvPr/>
          </p:nvSpPr>
          <p:spPr>
            <a:xfrm>
              <a:off x="0" y="0"/>
              <a:ext cx="829947" cy="1016475"/>
            </a:xfrm>
            <a:custGeom>
              <a:avLst/>
              <a:gdLst/>
              <a:ahLst/>
              <a:cxnLst/>
              <a:rect l="l" t="t" r="r" b="b"/>
              <a:pathLst>
                <a:path w="829947" h="1016475">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p:spPr>
          <p:txBody>
            <a:bodyPr/>
            <a:lstStyle/>
            <a:p>
              <a:endParaRPr lang="en-US"/>
            </a:p>
          </p:txBody>
        </p:sp>
      </p:grpSp>
      <p:sp>
        <p:nvSpPr>
          <p:cNvPr id="12" name="Freeform 12"/>
          <p:cNvSpPr/>
          <p:nvPr/>
        </p:nvSpPr>
        <p:spPr>
          <a:xfrm>
            <a:off x="8511699" y="3236993"/>
            <a:ext cx="1264602" cy="1264602"/>
          </a:xfrm>
          <a:custGeom>
            <a:avLst/>
            <a:gdLst/>
            <a:ahLst/>
            <a:cxnLst/>
            <a:rect l="l" t="t" r="r" b="b"/>
            <a:pathLst>
              <a:path w="1264602" h="1264602">
                <a:moveTo>
                  <a:pt x="0" y="0"/>
                </a:moveTo>
                <a:lnTo>
                  <a:pt x="1264602" y="0"/>
                </a:lnTo>
                <a:lnTo>
                  <a:pt x="1264602"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4093603" y="3238886"/>
            <a:ext cx="1264602" cy="1264602"/>
          </a:xfrm>
          <a:custGeom>
            <a:avLst/>
            <a:gdLst/>
            <a:ahLst/>
            <a:cxnLst/>
            <a:rect l="l" t="t" r="r" b="b"/>
            <a:pathLst>
              <a:path w="1264602" h="1264602">
                <a:moveTo>
                  <a:pt x="0" y="0"/>
                </a:moveTo>
                <a:lnTo>
                  <a:pt x="1264603" y="0"/>
                </a:lnTo>
                <a:lnTo>
                  <a:pt x="1264603" y="1264603"/>
                </a:lnTo>
                <a:lnTo>
                  <a:pt x="0" y="1264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333815" y="4918811"/>
            <a:ext cx="4456560" cy="790575"/>
          </a:xfrm>
          <a:prstGeom prst="rect">
            <a:avLst/>
          </a:prstGeom>
        </p:spPr>
        <p:txBody>
          <a:bodyPr lIns="0" tIns="0" rIns="0" bIns="0" rtlCol="0" anchor="t">
            <a:spAutoFit/>
          </a:bodyPr>
          <a:lstStyle/>
          <a:p>
            <a:pPr marL="0" lvl="0" indent="0" algn="ctr">
              <a:lnSpc>
                <a:spcPts val="5040"/>
              </a:lnSpc>
            </a:pPr>
            <a:r>
              <a:rPr lang="en-US" sz="4200" b="1">
                <a:solidFill>
                  <a:srgbClr val="FFBD59"/>
                </a:solidFill>
                <a:latin typeface="Mont Heavy"/>
                <a:ea typeface="Mont Heavy"/>
                <a:cs typeface="Mont Heavy"/>
                <a:sym typeface="Mont Heavy"/>
              </a:rPr>
              <a:t>PROBLEM</a:t>
            </a:r>
          </a:p>
        </p:txBody>
      </p:sp>
      <p:sp>
        <p:nvSpPr>
          <p:cNvPr id="15" name="TextBox 15"/>
          <p:cNvSpPr txBox="1"/>
          <p:nvPr/>
        </p:nvSpPr>
        <p:spPr>
          <a:xfrm>
            <a:off x="6915720" y="4918811"/>
            <a:ext cx="4456560" cy="790575"/>
          </a:xfrm>
          <a:prstGeom prst="rect">
            <a:avLst/>
          </a:prstGeom>
        </p:spPr>
        <p:txBody>
          <a:bodyPr lIns="0" tIns="0" rIns="0" bIns="0" rtlCol="0" anchor="t">
            <a:spAutoFit/>
          </a:bodyPr>
          <a:lstStyle/>
          <a:p>
            <a:pPr marL="0" lvl="0" indent="0" algn="ctr">
              <a:lnSpc>
                <a:spcPts val="5040"/>
              </a:lnSpc>
            </a:pPr>
            <a:r>
              <a:rPr lang="en-US" sz="4200" b="1">
                <a:solidFill>
                  <a:srgbClr val="FFBD59"/>
                </a:solidFill>
                <a:latin typeface="Mont Heavy"/>
                <a:ea typeface="Mont Heavy"/>
                <a:cs typeface="Mont Heavy"/>
                <a:sym typeface="Mont Heavy"/>
              </a:rPr>
              <a:t>GAP ANALYSIS</a:t>
            </a:r>
          </a:p>
        </p:txBody>
      </p:sp>
      <p:sp>
        <p:nvSpPr>
          <p:cNvPr id="16" name="TextBox 16"/>
          <p:cNvSpPr txBox="1"/>
          <p:nvPr/>
        </p:nvSpPr>
        <p:spPr>
          <a:xfrm>
            <a:off x="12497624" y="4918811"/>
            <a:ext cx="4456560" cy="790575"/>
          </a:xfrm>
          <a:prstGeom prst="rect">
            <a:avLst/>
          </a:prstGeom>
        </p:spPr>
        <p:txBody>
          <a:bodyPr lIns="0" tIns="0" rIns="0" bIns="0" rtlCol="0" anchor="t">
            <a:spAutoFit/>
          </a:bodyPr>
          <a:lstStyle/>
          <a:p>
            <a:pPr marL="0" lvl="0" indent="0" algn="ctr">
              <a:lnSpc>
                <a:spcPts val="5040"/>
              </a:lnSpc>
            </a:pPr>
            <a:r>
              <a:rPr lang="en-US" sz="4200" b="1">
                <a:solidFill>
                  <a:srgbClr val="FFBD59"/>
                </a:solidFill>
                <a:latin typeface="Mont Heavy"/>
                <a:ea typeface="Mont Heavy"/>
                <a:cs typeface="Mont Heavy"/>
                <a:sym typeface="Mont Heavy"/>
              </a:rPr>
              <a:t>SOLUTION</a:t>
            </a:r>
          </a:p>
        </p:txBody>
      </p:sp>
      <p:sp>
        <p:nvSpPr>
          <p:cNvPr id="17" name="TextBox 17"/>
          <p:cNvSpPr txBox="1"/>
          <p:nvPr/>
        </p:nvSpPr>
        <p:spPr>
          <a:xfrm>
            <a:off x="2790571" y="3307691"/>
            <a:ext cx="1543050" cy="1057275"/>
          </a:xfrm>
          <a:prstGeom prst="rect">
            <a:avLst/>
          </a:prstGeom>
        </p:spPr>
        <p:txBody>
          <a:bodyPr lIns="0" tIns="0" rIns="0" bIns="0" rtlCol="0" anchor="t">
            <a:spAutoFit/>
          </a:bodyPr>
          <a:lstStyle/>
          <a:p>
            <a:pPr marL="0" lvl="0" indent="0" algn="ctr">
              <a:lnSpc>
                <a:spcPts val="6720"/>
              </a:lnSpc>
            </a:pPr>
            <a:r>
              <a:rPr lang="en-US" sz="5600" b="1">
                <a:solidFill>
                  <a:srgbClr val="000000"/>
                </a:solidFill>
                <a:latin typeface="Mont Heavy"/>
                <a:ea typeface="Mont Heavy"/>
                <a:cs typeface="Mont Heavy"/>
                <a:sym typeface="Mont Heavy"/>
              </a:rPr>
              <a:t>1</a:t>
            </a:r>
          </a:p>
        </p:txBody>
      </p:sp>
      <p:sp>
        <p:nvSpPr>
          <p:cNvPr id="18" name="TextBox 18"/>
          <p:cNvSpPr txBox="1"/>
          <p:nvPr/>
        </p:nvSpPr>
        <p:spPr>
          <a:xfrm>
            <a:off x="8372475" y="3305798"/>
            <a:ext cx="1543050" cy="1057275"/>
          </a:xfrm>
          <a:prstGeom prst="rect">
            <a:avLst/>
          </a:prstGeom>
        </p:spPr>
        <p:txBody>
          <a:bodyPr lIns="0" tIns="0" rIns="0" bIns="0" rtlCol="0" anchor="t">
            <a:spAutoFit/>
          </a:bodyPr>
          <a:lstStyle/>
          <a:p>
            <a:pPr marL="0" lvl="0" indent="0" algn="ctr">
              <a:lnSpc>
                <a:spcPts val="6720"/>
              </a:lnSpc>
            </a:pPr>
            <a:r>
              <a:rPr lang="en-US" sz="5600" b="1">
                <a:solidFill>
                  <a:srgbClr val="000000"/>
                </a:solidFill>
                <a:latin typeface="Mont Heavy"/>
                <a:ea typeface="Mont Heavy"/>
                <a:cs typeface="Mont Heavy"/>
                <a:sym typeface="Mont Heavy"/>
              </a:rPr>
              <a:t>2</a:t>
            </a:r>
          </a:p>
        </p:txBody>
      </p:sp>
      <p:sp>
        <p:nvSpPr>
          <p:cNvPr id="19" name="TextBox 19"/>
          <p:cNvSpPr txBox="1"/>
          <p:nvPr/>
        </p:nvSpPr>
        <p:spPr>
          <a:xfrm>
            <a:off x="13954379" y="3307691"/>
            <a:ext cx="1543050" cy="1057275"/>
          </a:xfrm>
          <a:prstGeom prst="rect">
            <a:avLst/>
          </a:prstGeom>
        </p:spPr>
        <p:txBody>
          <a:bodyPr lIns="0" tIns="0" rIns="0" bIns="0" rtlCol="0" anchor="t">
            <a:spAutoFit/>
          </a:bodyPr>
          <a:lstStyle/>
          <a:p>
            <a:pPr marL="0" lvl="0" indent="0" algn="ctr">
              <a:lnSpc>
                <a:spcPts val="6720"/>
              </a:lnSpc>
            </a:pPr>
            <a:r>
              <a:rPr lang="en-US" sz="5600" b="1">
                <a:solidFill>
                  <a:srgbClr val="000000"/>
                </a:solidFill>
                <a:latin typeface="Mont Heavy"/>
                <a:ea typeface="Mont Heavy"/>
                <a:cs typeface="Mont Heavy"/>
                <a:sym typeface="Mont Heavy"/>
              </a:rPr>
              <a:t>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714326" y="-367609"/>
            <a:ext cx="8178165" cy="8229600"/>
          </a:xfrm>
          <a:custGeom>
            <a:avLst/>
            <a:gdLst/>
            <a:ahLst/>
            <a:cxnLst/>
            <a:rect l="l" t="t" r="r" b="b"/>
            <a:pathLst>
              <a:path w="8178165" h="8229600">
                <a:moveTo>
                  <a:pt x="0" y="0"/>
                </a:moveTo>
                <a:lnTo>
                  <a:pt x="8178165" y="0"/>
                </a:lnTo>
                <a:lnTo>
                  <a:pt x="8178165"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12589036" y="1910940"/>
            <a:ext cx="5262546" cy="7347360"/>
          </a:xfrm>
          <a:custGeom>
            <a:avLst/>
            <a:gdLst/>
            <a:ahLst/>
            <a:cxnLst/>
            <a:rect l="l" t="t" r="r" b="b"/>
            <a:pathLst>
              <a:path w="5262546" h="7347360">
                <a:moveTo>
                  <a:pt x="0" y="0"/>
                </a:moveTo>
                <a:lnTo>
                  <a:pt x="5262546" y="0"/>
                </a:lnTo>
                <a:lnTo>
                  <a:pt x="5262546" y="7347360"/>
                </a:lnTo>
                <a:lnTo>
                  <a:pt x="0" y="7347360"/>
                </a:lnTo>
                <a:lnTo>
                  <a:pt x="0" y="0"/>
                </a:lnTo>
                <a:close/>
              </a:path>
            </a:pathLst>
          </a:custGeom>
          <a:blipFill>
            <a:blip r:embed="rId4">
              <a:alphaModFix amt="36000"/>
            </a:blip>
            <a:stretch>
              <a:fillRect/>
            </a:stretch>
          </a:blipFill>
        </p:spPr>
        <p:txBody>
          <a:bodyPr/>
          <a:lstStyle/>
          <a:p>
            <a:endParaRPr lang="en-US"/>
          </a:p>
        </p:txBody>
      </p:sp>
      <p:sp>
        <p:nvSpPr>
          <p:cNvPr id="5" name="TextBox 5"/>
          <p:cNvSpPr txBox="1"/>
          <p:nvPr/>
        </p:nvSpPr>
        <p:spPr>
          <a:xfrm>
            <a:off x="2283952" y="1447679"/>
            <a:ext cx="6725715" cy="1649368"/>
          </a:xfrm>
          <a:prstGeom prst="rect">
            <a:avLst/>
          </a:prstGeom>
        </p:spPr>
        <p:txBody>
          <a:bodyPr lIns="0" tIns="0" rIns="0" bIns="0" rtlCol="0" anchor="t">
            <a:spAutoFit/>
          </a:bodyPr>
          <a:lstStyle/>
          <a:p>
            <a:pPr marL="0" lvl="0" indent="0" algn="l">
              <a:lnSpc>
                <a:spcPts val="9810"/>
              </a:lnSpc>
            </a:pPr>
            <a:r>
              <a:rPr lang="en-US" sz="9810" b="1">
                <a:solidFill>
                  <a:srgbClr val="FFBD59"/>
                </a:solidFill>
                <a:latin typeface="Mont Bold"/>
                <a:ea typeface="Mont Bold"/>
                <a:cs typeface="Mont Bold"/>
                <a:sym typeface="Mont Bold"/>
              </a:rPr>
              <a:t>Problem</a:t>
            </a:r>
          </a:p>
        </p:txBody>
      </p:sp>
      <p:sp>
        <p:nvSpPr>
          <p:cNvPr id="6" name="TextBox 6"/>
          <p:cNvSpPr txBox="1"/>
          <p:nvPr/>
        </p:nvSpPr>
        <p:spPr>
          <a:xfrm>
            <a:off x="2138480" y="3465294"/>
            <a:ext cx="12894793" cy="6261700"/>
          </a:xfrm>
          <a:prstGeom prst="rect">
            <a:avLst/>
          </a:prstGeom>
        </p:spPr>
        <p:txBody>
          <a:bodyPr lIns="0" tIns="0" rIns="0" bIns="0" rtlCol="0" anchor="t">
            <a:spAutoFit/>
          </a:bodyPr>
          <a:lstStyle/>
          <a:p>
            <a:pPr algn="l">
              <a:lnSpc>
                <a:spcPts val="4164"/>
              </a:lnSpc>
            </a:pPr>
            <a:r>
              <a:rPr lang="en-US" sz="2933" dirty="0">
                <a:solidFill>
                  <a:srgbClr val="F8F4EB"/>
                </a:solidFill>
                <a:latin typeface="Garet"/>
                <a:ea typeface="Garet"/>
                <a:cs typeface="Garet"/>
                <a:sym typeface="Garet"/>
              </a:rPr>
              <a:t>Telco is a telecommunication company. Our group aims to analyze why the company loses customers by observing customer demographics, services, reasons for leaving, geographical area, and customer account information.</a:t>
            </a:r>
          </a:p>
          <a:p>
            <a:pPr algn="l">
              <a:lnSpc>
                <a:spcPts val="4164"/>
              </a:lnSpc>
            </a:pPr>
            <a:endParaRPr lang="en-US" sz="2933" dirty="0">
              <a:solidFill>
                <a:srgbClr val="F8F4EB"/>
              </a:solidFill>
              <a:latin typeface="Garet"/>
              <a:ea typeface="Garet"/>
              <a:cs typeface="Garet"/>
              <a:sym typeface="Garet"/>
            </a:endParaRPr>
          </a:p>
          <a:p>
            <a:pPr marL="0" lvl="0" indent="0" algn="l">
              <a:lnSpc>
                <a:spcPts val="4164"/>
              </a:lnSpc>
            </a:pPr>
            <a:r>
              <a:rPr lang="en-US" sz="2933" dirty="0">
                <a:solidFill>
                  <a:srgbClr val="F8F4EB"/>
                </a:solidFill>
                <a:latin typeface="Garet"/>
                <a:ea typeface="Garet"/>
                <a:cs typeface="Garet"/>
                <a:sym typeface="Garet"/>
              </a:rPr>
              <a:t>Understanding the significance of studying customer churn is crucial because acquiring a new customer in the telecommunication industry can be up to five times more costly than retaining an existing one. This makes reducing customer turnover critical for Telco, especially given the difficulty of winning back lost customers, further underscoring the importance of minimizing churn.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3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rot="2983154">
            <a:off x="-1830086" y="5680708"/>
            <a:ext cx="9169399" cy="5054631"/>
          </a:xfrm>
          <a:custGeom>
            <a:avLst/>
            <a:gdLst/>
            <a:ahLst/>
            <a:cxnLst/>
            <a:rect l="l" t="t" r="r" b="b"/>
            <a:pathLst>
              <a:path w="9169399" h="5054631">
                <a:moveTo>
                  <a:pt x="0" y="0"/>
                </a:moveTo>
                <a:lnTo>
                  <a:pt x="9169399" y="0"/>
                </a:lnTo>
                <a:lnTo>
                  <a:pt x="9169399" y="5054631"/>
                </a:lnTo>
                <a:lnTo>
                  <a:pt x="0" y="5054631"/>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830355" y="4680926"/>
            <a:ext cx="5036795" cy="5024203"/>
          </a:xfrm>
          <a:custGeom>
            <a:avLst/>
            <a:gdLst/>
            <a:ahLst/>
            <a:cxnLst/>
            <a:rect l="l" t="t" r="r" b="b"/>
            <a:pathLst>
              <a:path w="5036795" h="5024203">
                <a:moveTo>
                  <a:pt x="0" y="0"/>
                </a:moveTo>
                <a:lnTo>
                  <a:pt x="5036796" y="0"/>
                </a:lnTo>
                <a:lnTo>
                  <a:pt x="5036796" y="5024204"/>
                </a:lnTo>
                <a:lnTo>
                  <a:pt x="0" y="5024204"/>
                </a:lnTo>
                <a:lnTo>
                  <a:pt x="0" y="0"/>
                </a:lnTo>
                <a:close/>
              </a:path>
            </a:pathLst>
          </a:custGeom>
          <a:blipFill>
            <a:blip r:embed="rId5">
              <a:alphaModFix amt="34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3801957" y="498501"/>
            <a:ext cx="2359141" cy="2359141"/>
          </a:xfrm>
          <a:custGeom>
            <a:avLst/>
            <a:gdLst/>
            <a:ahLst/>
            <a:cxnLst/>
            <a:rect l="l" t="t" r="r" b="b"/>
            <a:pathLst>
              <a:path w="2359141" h="2359141">
                <a:moveTo>
                  <a:pt x="0" y="0"/>
                </a:moveTo>
                <a:lnTo>
                  <a:pt x="2359141" y="0"/>
                </a:lnTo>
                <a:lnTo>
                  <a:pt x="2359141" y="2359141"/>
                </a:lnTo>
                <a:lnTo>
                  <a:pt x="0" y="2359141"/>
                </a:lnTo>
                <a:lnTo>
                  <a:pt x="0" y="0"/>
                </a:lnTo>
                <a:close/>
              </a:path>
            </a:pathLst>
          </a:custGeom>
          <a:blipFill>
            <a:blip r:embed="rId7">
              <a:alphaModFix amt="37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043107" y="3265957"/>
            <a:ext cx="11931713" cy="1643450"/>
          </a:xfrm>
          <a:prstGeom prst="rect">
            <a:avLst/>
          </a:prstGeom>
        </p:spPr>
        <p:txBody>
          <a:bodyPr lIns="0" tIns="0" rIns="0" bIns="0" rtlCol="0" anchor="t">
            <a:spAutoFit/>
          </a:bodyPr>
          <a:lstStyle/>
          <a:p>
            <a:pPr marL="0" lvl="0" indent="0" algn="l">
              <a:lnSpc>
                <a:spcPts val="3334"/>
              </a:lnSpc>
            </a:pPr>
            <a:r>
              <a:rPr lang="en-US" sz="2348" dirty="0">
                <a:solidFill>
                  <a:srgbClr val="FFFFFF"/>
                </a:solidFill>
                <a:latin typeface="Garet"/>
                <a:ea typeface="Garet"/>
                <a:cs typeface="Garet"/>
                <a:sym typeface="Garet"/>
              </a:rPr>
              <a:t>Existing analysis done on customer churn at Telco simply takes an approach where demographic variables are directly plotted against churn to </a:t>
            </a:r>
            <a:r>
              <a:rPr lang="en-US" sz="2348" dirty="0" err="1">
                <a:solidFill>
                  <a:srgbClr val="FFFFFF"/>
                </a:solidFill>
                <a:latin typeface="Garet"/>
                <a:ea typeface="Garet"/>
                <a:cs typeface="Garet"/>
                <a:sym typeface="Garet"/>
              </a:rPr>
              <a:t>analyse</a:t>
            </a:r>
            <a:r>
              <a:rPr lang="en-US" sz="2348" dirty="0">
                <a:solidFill>
                  <a:srgbClr val="FFFFFF"/>
                </a:solidFill>
                <a:latin typeface="Garet"/>
                <a:ea typeface="Garet"/>
                <a:cs typeface="Garet"/>
                <a:sym typeface="Garet"/>
              </a:rPr>
              <a:t> the direct indicators of churn.  This has left a conceptual research gap. As can be seen from the referenced past analysis. </a:t>
            </a:r>
          </a:p>
        </p:txBody>
      </p:sp>
      <p:sp>
        <p:nvSpPr>
          <p:cNvPr id="7" name="TextBox 7"/>
          <p:cNvSpPr txBox="1"/>
          <p:nvPr/>
        </p:nvSpPr>
        <p:spPr>
          <a:xfrm>
            <a:off x="2331307" y="1312062"/>
            <a:ext cx="8745647" cy="1545580"/>
          </a:xfrm>
          <a:prstGeom prst="rect">
            <a:avLst/>
          </a:prstGeom>
        </p:spPr>
        <p:txBody>
          <a:bodyPr lIns="0" tIns="0" rIns="0" bIns="0" rtlCol="0" anchor="t">
            <a:spAutoFit/>
          </a:bodyPr>
          <a:lstStyle/>
          <a:p>
            <a:pPr marL="0" lvl="0" indent="0" algn="l">
              <a:lnSpc>
                <a:spcPts val="9099"/>
              </a:lnSpc>
            </a:pPr>
            <a:r>
              <a:rPr lang="en-US" sz="9099" b="1">
                <a:solidFill>
                  <a:srgbClr val="FFBD59"/>
                </a:solidFill>
                <a:latin typeface="Mont Bold"/>
                <a:ea typeface="Mont Bold"/>
                <a:cs typeface="Mont Bold"/>
                <a:sym typeface="Mont Bold"/>
              </a:rPr>
              <a:t>Gap Analysis</a:t>
            </a:r>
          </a:p>
        </p:txBody>
      </p:sp>
      <p:sp>
        <p:nvSpPr>
          <p:cNvPr id="8" name="TextBox 8"/>
          <p:cNvSpPr txBox="1"/>
          <p:nvPr/>
        </p:nvSpPr>
        <p:spPr>
          <a:xfrm>
            <a:off x="2331307" y="5175131"/>
            <a:ext cx="10169409" cy="1237432"/>
          </a:xfrm>
          <a:prstGeom prst="rect">
            <a:avLst/>
          </a:prstGeom>
        </p:spPr>
        <p:txBody>
          <a:bodyPr lIns="0" tIns="0" rIns="0" bIns="0" rtlCol="0" anchor="t">
            <a:spAutoFit/>
          </a:bodyPr>
          <a:lstStyle/>
          <a:p>
            <a:pPr marL="477660" lvl="1" indent="-238830" algn="l">
              <a:lnSpc>
                <a:spcPts val="3141"/>
              </a:lnSpc>
              <a:buFont typeface="Arial"/>
              <a:buChar char="•"/>
            </a:pPr>
            <a:r>
              <a:rPr lang="en-US" sz="2212" i="1" dirty="0">
                <a:solidFill>
                  <a:srgbClr val="FFFFFF"/>
                </a:solidFill>
                <a:latin typeface="Mont Italics"/>
                <a:ea typeface="Mont Italics"/>
                <a:cs typeface="Mont Italics"/>
                <a:sym typeface="Mont Italics"/>
              </a:rPr>
              <a:t>Telco Customer Churn, E. Bozkus,2022,Kaggle</a:t>
            </a:r>
          </a:p>
          <a:p>
            <a:pPr marL="477660" lvl="1" indent="-238830" algn="l">
              <a:lnSpc>
                <a:spcPts val="3141"/>
              </a:lnSpc>
              <a:buFont typeface="Arial"/>
              <a:buChar char="•"/>
            </a:pPr>
            <a:r>
              <a:rPr lang="en-US" sz="2212" i="1" dirty="0">
                <a:solidFill>
                  <a:srgbClr val="FFFFFF"/>
                </a:solidFill>
                <a:latin typeface="Mont Italics"/>
                <a:ea typeface="Mont Italics"/>
                <a:cs typeface="Mont Italics"/>
                <a:sym typeface="Mont Italics"/>
              </a:rPr>
              <a:t>Telco Customer Churn Analysis, A. F. Terry, 2024, Kaggle</a:t>
            </a:r>
          </a:p>
          <a:p>
            <a:pPr marL="477660" lvl="1" indent="-238830" algn="l">
              <a:lnSpc>
                <a:spcPts val="3141"/>
              </a:lnSpc>
              <a:buFont typeface="Arial"/>
              <a:buChar char="•"/>
            </a:pPr>
            <a:r>
              <a:rPr lang="en-US" sz="2212" i="1" dirty="0">
                <a:solidFill>
                  <a:srgbClr val="FFFFFF"/>
                </a:solidFill>
                <a:latin typeface="Mont Italics"/>
                <a:ea typeface="Mont Italics"/>
                <a:cs typeface="Mont Italics"/>
                <a:sym typeface="Mont Italics"/>
              </a:rPr>
              <a:t>Telco Customer Churn-Logistic Regression, F. Rahman, 2018, Kaggle</a:t>
            </a:r>
          </a:p>
        </p:txBody>
      </p:sp>
      <p:sp>
        <p:nvSpPr>
          <p:cNvPr id="9" name="TextBox 9"/>
          <p:cNvSpPr txBox="1"/>
          <p:nvPr/>
        </p:nvSpPr>
        <p:spPr>
          <a:xfrm>
            <a:off x="2043107" y="6754487"/>
            <a:ext cx="11758850" cy="1676036"/>
          </a:xfrm>
          <a:prstGeom prst="rect">
            <a:avLst/>
          </a:prstGeom>
        </p:spPr>
        <p:txBody>
          <a:bodyPr lIns="0" tIns="0" rIns="0" bIns="0" rtlCol="0" anchor="t">
            <a:spAutoFit/>
          </a:bodyPr>
          <a:lstStyle/>
          <a:p>
            <a:pPr marL="0" lvl="0" indent="0" algn="l">
              <a:lnSpc>
                <a:spcPts val="3285"/>
              </a:lnSpc>
            </a:pPr>
            <a:r>
              <a:rPr lang="en-US" sz="2314" dirty="0">
                <a:solidFill>
                  <a:srgbClr val="FFFFFF"/>
                </a:solidFill>
                <a:latin typeface="Garet"/>
                <a:ea typeface="Garet"/>
                <a:cs typeface="Garet"/>
                <a:sym typeface="Garet"/>
              </a:rPr>
              <a:t>We aim to fill this gap by </a:t>
            </a:r>
            <a:r>
              <a:rPr lang="en-US" sz="2314" dirty="0" err="1">
                <a:solidFill>
                  <a:srgbClr val="FFFFFF"/>
                </a:solidFill>
                <a:latin typeface="Garet"/>
                <a:ea typeface="Garet"/>
                <a:cs typeface="Garet"/>
                <a:sym typeface="Garet"/>
              </a:rPr>
              <a:t>analysing</a:t>
            </a:r>
            <a:r>
              <a:rPr lang="en-US" sz="2314" dirty="0">
                <a:solidFill>
                  <a:srgbClr val="FFFFFF"/>
                </a:solidFill>
                <a:latin typeface="Garet"/>
                <a:ea typeface="Garet"/>
                <a:cs typeface="Garet"/>
                <a:sym typeface="Garet"/>
              </a:rPr>
              <a:t> the demographic factors in combination with reasons for churn. By first </a:t>
            </a:r>
            <a:r>
              <a:rPr lang="en-US" sz="2314" dirty="0" err="1">
                <a:solidFill>
                  <a:srgbClr val="FFFFFF"/>
                </a:solidFill>
                <a:latin typeface="Garet"/>
                <a:ea typeface="Garet"/>
                <a:cs typeface="Garet"/>
                <a:sym typeface="Garet"/>
              </a:rPr>
              <a:t>analysing</a:t>
            </a:r>
            <a:r>
              <a:rPr lang="en-US" sz="2314" dirty="0">
                <a:solidFill>
                  <a:srgbClr val="FFFFFF"/>
                </a:solidFill>
                <a:latin typeface="Garet"/>
                <a:ea typeface="Garet"/>
                <a:cs typeface="Garet"/>
                <a:sym typeface="Garet"/>
              </a:rPr>
              <a:t> the most common reasons for churn and then </a:t>
            </a:r>
            <a:r>
              <a:rPr lang="en-US" sz="2314" dirty="0" err="1">
                <a:solidFill>
                  <a:srgbClr val="FFFFFF"/>
                </a:solidFill>
                <a:latin typeface="Garet"/>
                <a:ea typeface="Garet"/>
                <a:cs typeface="Garet"/>
                <a:sym typeface="Garet"/>
              </a:rPr>
              <a:t>analysing</a:t>
            </a:r>
            <a:r>
              <a:rPr lang="en-US" sz="2314" dirty="0">
                <a:solidFill>
                  <a:srgbClr val="FFFFFF"/>
                </a:solidFill>
                <a:latin typeface="Garet"/>
                <a:ea typeface="Garet"/>
                <a:cs typeface="Garet"/>
                <a:sym typeface="Garet"/>
              </a:rPr>
              <a:t> the demographics of the customers who churned due to these reasons.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901542" y="-2841292"/>
            <a:ext cx="9313124" cy="9214833"/>
          </a:xfrm>
          <a:custGeom>
            <a:avLst/>
            <a:gdLst/>
            <a:ahLst/>
            <a:cxnLst/>
            <a:rect l="l" t="t" r="r" b="b"/>
            <a:pathLst>
              <a:path w="9313124" h="9214833">
                <a:moveTo>
                  <a:pt x="0" y="0"/>
                </a:moveTo>
                <a:lnTo>
                  <a:pt x="9313125" y="0"/>
                </a:lnTo>
                <a:lnTo>
                  <a:pt x="9313125" y="9214833"/>
                </a:lnTo>
                <a:lnTo>
                  <a:pt x="0" y="9214833"/>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922325" y="3602056"/>
            <a:ext cx="14443351" cy="5021628"/>
          </a:xfrm>
          <a:prstGeom prst="rect">
            <a:avLst/>
          </a:prstGeom>
        </p:spPr>
        <p:txBody>
          <a:bodyPr lIns="0" tIns="0" rIns="0" bIns="0" rtlCol="0" anchor="t">
            <a:spAutoFit/>
          </a:bodyPr>
          <a:lstStyle/>
          <a:p>
            <a:pPr marL="613663" lvl="1" indent="-306832" algn="l">
              <a:lnSpc>
                <a:spcPts val="4036"/>
              </a:lnSpc>
              <a:buFont typeface="Arial"/>
              <a:buChar char="•"/>
            </a:pPr>
            <a:r>
              <a:rPr lang="en-US" sz="2842">
                <a:solidFill>
                  <a:srgbClr val="FFFFFF"/>
                </a:solidFill>
                <a:latin typeface="Garet"/>
                <a:ea typeface="Garet"/>
                <a:cs typeface="Garet"/>
                <a:sym typeface="Garet"/>
              </a:rPr>
              <a:t>Provide further training to customer service agents on how to work with different segments of the customer base.</a:t>
            </a:r>
          </a:p>
          <a:p>
            <a:pPr algn="l">
              <a:lnSpc>
                <a:spcPts val="4036"/>
              </a:lnSpc>
            </a:pPr>
            <a:endParaRPr lang="en-US" sz="2842">
              <a:solidFill>
                <a:srgbClr val="FFFFFF"/>
              </a:solidFill>
              <a:latin typeface="Garet"/>
              <a:ea typeface="Garet"/>
              <a:cs typeface="Garet"/>
              <a:sym typeface="Garet"/>
            </a:endParaRPr>
          </a:p>
          <a:p>
            <a:pPr marL="613663" lvl="1" indent="-306832" algn="l">
              <a:lnSpc>
                <a:spcPts val="4036"/>
              </a:lnSpc>
              <a:buFont typeface="Arial"/>
              <a:buChar char="•"/>
            </a:pPr>
            <a:r>
              <a:rPr lang="en-US" sz="2842">
                <a:solidFill>
                  <a:srgbClr val="FFFFFF"/>
                </a:solidFill>
                <a:latin typeface="Garet"/>
                <a:ea typeface="Garet"/>
                <a:cs typeface="Garet"/>
                <a:sym typeface="Garet"/>
              </a:rPr>
              <a:t>Strengthen the brand image through promotions to be distinguishable from competitors. </a:t>
            </a:r>
          </a:p>
          <a:p>
            <a:pPr algn="l">
              <a:lnSpc>
                <a:spcPts val="4036"/>
              </a:lnSpc>
            </a:pPr>
            <a:endParaRPr lang="en-US" sz="2842">
              <a:solidFill>
                <a:srgbClr val="FFFFFF"/>
              </a:solidFill>
              <a:latin typeface="Garet"/>
              <a:ea typeface="Garet"/>
              <a:cs typeface="Garet"/>
              <a:sym typeface="Garet"/>
            </a:endParaRPr>
          </a:p>
          <a:p>
            <a:pPr marL="613663" lvl="1" indent="-306832" algn="l">
              <a:lnSpc>
                <a:spcPts val="4036"/>
              </a:lnSpc>
              <a:buFont typeface="Arial"/>
              <a:buChar char="•"/>
            </a:pPr>
            <a:r>
              <a:rPr lang="en-US" sz="2842">
                <a:solidFill>
                  <a:srgbClr val="FFFFFF"/>
                </a:solidFill>
                <a:latin typeface="Garet"/>
                <a:ea typeface="Garet"/>
                <a:cs typeface="Garet"/>
                <a:sym typeface="Garet"/>
              </a:rPr>
              <a:t>Develop an USP for Telco, to further distinguish from its competitors. </a:t>
            </a:r>
          </a:p>
          <a:p>
            <a:pPr algn="l">
              <a:lnSpc>
                <a:spcPts val="4036"/>
              </a:lnSpc>
            </a:pPr>
            <a:endParaRPr lang="en-US" sz="2842">
              <a:solidFill>
                <a:srgbClr val="FFFFFF"/>
              </a:solidFill>
              <a:latin typeface="Garet"/>
              <a:ea typeface="Garet"/>
              <a:cs typeface="Garet"/>
              <a:sym typeface="Garet"/>
            </a:endParaRPr>
          </a:p>
          <a:p>
            <a:pPr marL="613663" lvl="1" indent="-306832" algn="l">
              <a:lnSpc>
                <a:spcPts val="4036"/>
              </a:lnSpc>
              <a:buFont typeface="Arial"/>
              <a:buChar char="•"/>
            </a:pPr>
            <a:r>
              <a:rPr lang="en-US" sz="2842">
                <a:solidFill>
                  <a:srgbClr val="FFFFFF"/>
                </a:solidFill>
                <a:latin typeface="Garet"/>
                <a:ea typeface="Garet"/>
                <a:cs typeface="Garet"/>
                <a:sym typeface="Garet"/>
              </a:rPr>
              <a:t>Provide specialized services / packages to match different segments of the customer base. </a:t>
            </a:r>
          </a:p>
        </p:txBody>
      </p:sp>
      <p:sp>
        <p:nvSpPr>
          <p:cNvPr id="5" name="Freeform 5"/>
          <p:cNvSpPr/>
          <p:nvPr/>
        </p:nvSpPr>
        <p:spPr>
          <a:xfrm>
            <a:off x="13986575" y="153030"/>
            <a:ext cx="4061438" cy="3731446"/>
          </a:xfrm>
          <a:custGeom>
            <a:avLst/>
            <a:gdLst/>
            <a:ahLst/>
            <a:cxnLst/>
            <a:rect l="l" t="t" r="r" b="b"/>
            <a:pathLst>
              <a:path w="4061438" h="3731446">
                <a:moveTo>
                  <a:pt x="0" y="0"/>
                </a:moveTo>
                <a:lnTo>
                  <a:pt x="4061438" y="0"/>
                </a:lnTo>
                <a:lnTo>
                  <a:pt x="4061438" y="3731446"/>
                </a:lnTo>
                <a:lnTo>
                  <a:pt x="0" y="3731446"/>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45682" y="5861044"/>
            <a:ext cx="3991007" cy="4257074"/>
          </a:xfrm>
          <a:custGeom>
            <a:avLst/>
            <a:gdLst/>
            <a:ahLst/>
            <a:cxnLst/>
            <a:rect l="l" t="t" r="r" b="b"/>
            <a:pathLst>
              <a:path w="3991007" h="4257074">
                <a:moveTo>
                  <a:pt x="0" y="0"/>
                </a:moveTo>
                <a:lnTo>
                  <a:pt x="3991008" y="0"/>
                </a:lnTo>
                <a:lnTo>
                  <a:pt x="3991008" y="4257075"/>
                </a:lnTo>
                <a:lnTo>
                  <a:pt x="0" y="4257075"/>
                </a:lnTo>
                <a:lnTo>
                  <a:pt x="0" y="0"/>
                </a:lnTo>
                <a:close/>
              </a:path>
            </a:pathLst>
          </a:custGeom>
          <a:blipFill>
            <a:blip r:embed="rId6">
              <a:alphaModFix amt="37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2174495" y="1461325"/>
            <a:ext cx="11527006" cy="1619250"/>
          </a:xfrm>
          <a:prstGeom prst="rect">
            <a:avLst/>
          </a:prstGeom>
        </p:spPr>
        <p:txBody>
          <a:bodyPr lIns="0" tIns="0" rIns="0" bIns="0" rtlCol="0" anchor="t">
            <a:spAutoFit/>
          </a:bodyPr>
          <a:lstStyle/>
          <a:p>
            <a:pPr marL="0" lvl="0" indent="0" algn="ctr">
              <a:lnSpc>
                <a:spcPts val="10352"/>
              </a:lnSpc>
            </a:pPr>
            <a:r>
              <a:rPr lang="en-US" sz="8627" b="1" spc="-86">
                <a:solidFill>
                  <a:srgbClr val="FFBD59"/>
                </a:solidFill>
                <a:latin typeface="Mont Heavy"/>
                <a:ea typeface="Mont Heavy"/>
                <a:cs typeface="Mont Heavy"/>
                <a:sym typeface="Mont Heavy"/>
              </a:rPr>
              <a:t>Intended Solutions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4776450" y="2435549"/>
            <a:ext cx="8735100" cy="4901552"/>
          </a:xfrm>
          <a:prstGeom prst="rect">
            <a:avLst/>
          </a:prstGeom>
        </p:spPr>
        <p:txBody>
          <a:bodyPr lIns="0" tIns="0" rIns="0" bIns="0" rtlCol="0" anchor="t">
            <a:spAutoFit/>
          </a:bodyPr>
          <a:lstStyle/>
          <a:p>
            <a:pPr algn="ctr">
              <a:lnSpc>
                <a:spcPts val="17272"/>
              </a:lnSpc>
            </a:pPr>
            <a:r>
              <a:rPr lang="en-US" sz="14393" b="1">
                <a:solidFill>
                  <a:srgbClr val="FFFFFF"/>
                </a:solidFill>
                <a:latin typeface="Mont Heavy"/>
                <a:ea typeface="Mont Heavy"/>
                <a:cs typeface="Mont Heavy"/>
                <a:sym typeface="Mont Heavy"/>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308</Words>
  <Application>Microsoft Office PowerPoint</Application>
  <PresentationFormat>Custom</PresentationFormat>
  <Paragraphs>32</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Mont Italics</vt:lpstr>
      <vt:lpstr>Mont Heavy</vt:lpstr>
      <vt:lpstr>Garet</vt:lpstr>
      <vt:lpstr>Arial</vt:lpstr>
      <vt:lpstr>Mont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Modern Corporate App Development Startup Pitch Deck Presentation</dc:title>
  <cp:lastModifiedBy>Mallikachchige Sathruwan</cp:lastModifiedBy>
  <cp:revision>1</cp:revision>
  <dcterms:created xsi:type="dcterms:W3CDTF">2006-08-16T00:00:00Z</dcterms:created>
  <dcterms:modified xsi:type="dcterms:W3CDTF">2024-10-07T05:08:43Z</dcterms:modified>
  <dc:identifier>DAGSmFKcYSQ</dc:identifier>
</cp:coreProperties>
</file>